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4" r:id="rId3"/>
    <p:sldId id="274" r:id="rId4"/>
    <p:sldId id="265" r:id="rId5"/>
    <p:sldId id="268" r:id="rId6"/>
    <p:sldId id="267" r:id="rId7"/>
    <p:sldId id="285" r:id="rId8"/>
    <p:sldId id="282" r:id="rId9"/>
    <p:sldId id="290" r:id="rId10"/>
    <p:sldId id="275" r:id="rId11"/>
    <p:sldId id="278" r:id="rId12"/>
    <p:sldId id="288" r:id="rId13"/>
    <p:sldId id="289" r:id="rId14"/>
    <p:sldId id="287" r:id="rId15"/>
    <p:sldId id="284" r:id="rId16"/>
    <p:sldId id="28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5840" autoAdjust="0"/>
  </p:normalViewPr>
  <p:slideViewPr>
    <p:cSldViewPr>
      <p:cViewPr varScale="1">
        <p:scale>
          <a:sx n="90" d="100"/>
          <a:sy n="90" d="100"/>
        </p:scale>
        <p:origin x="-133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82830FA-B289-4C72-A741-A4F7E8170629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CDEBAB5-4B80-4F94-B23D-648D9A9581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82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BE7F76-F88F-4161-8BC6-2F7B504F14D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Average cost per acre 987.92.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6F55F1-81C4-4193-A4CE-0F550D12FD1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37747C-B961-4845-B3E7-17E97C497D9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Brochure holders are cheap and make a very respectable presentation to local business owners.  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The rack cards are at visitors centers, marinas, Uhaul stores, truck stops, RV shops, trailer shops, and atv shops.  Please ask to place the cards along with a rack card holder at these locations.  The business may want to hand them out in a sales package as well. Not a bad idea to attach a business card to the holder so they can call for more when they run out.  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A0C918-CAAB-401B-B576-98FFFB273F8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Highway grade reflective aluminum signs.  These signs are ready for production in two different sizes.  Ordered through P&amp;M sign company in New Mexico.  The sign placement works well in high traffic areas such as boat launches, ATV trailheads, truck stops, or adjacent to Cal Trans right of way.  A traveler notices the sign then stops at a rest area and sees a poster then stops in the Forest Service office and receives a rack card. 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3E8265-A061-49BD-A6D3-4FBC07F78FB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Messages could include </a:t>
            </a:r>
          </a:p>
          <a:p>
            <a:pPr>
              <a:spcBef>
                <a:spcPct val="0"/>
              </a:spcBef>
            </a:pPr>
            <a:r>
              <a:rPr lang="en-US" smtClean="0"/>
              <a:t>High Fire Danger</a:t>
            </a:r>
          </a:p>
          <a:p>
            <a:pPr>
              <a:spcBef>
                <a:spcPct val="0"/>
              </a:spcBef>
            </a:pPr>
            <a:r>
              <a:rPr lang="en-US" smtClean="0"/>
              <a:t>Extreme Drought Conditions</a:t>
            </a:r>
          </a:p>
          <a:p>
            <a:pPr>
              <a:spcBef>
                <a:spcPct val="0"/>
              </a:spcBef>
            </a:pPr>
            <a:r>
              <a:rPr lang="en-US" smtClean="0"/>
              <a:t>Prescibed Fire Do Not Report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BI’s are the major consideration.</a:t>
            </a:r>
          </a:p>
          <a:p>
            <a:pPr>
              <a:spcBef>
                <a:spcPct val="0"/>
              </a:spcBef>
            </a:pPr>
            <a:r>
              <a:rPr lang="en-US" smtClean="0"/>
              <a:t>70%BI and 80%POI</a:t>
            </a:r>
          </a:p>
          <a:p>
            <a:pPr>
              <a:spcBef>
                <a:spcPct val="0"/>
              </a:spcBef>
            </a:pPr>
            <a:r>
              <a:rPr lang="en-US" smtClean="0"/>
              <a:t>Trigger Points for Highway Signs…Temp 90 RH 22 BI 70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Who is responsible for the implimentation. Forest/Dispatch/Fire Prevention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66286E-9AC5-4C8C-9300-AEFABD461EF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4E91D-11BD-4A0C-B3E7-C753716047EF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EB86C-1D20-4641-B607-85462EC621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82670-8156-44E9-B69D-ED1687336E4A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E4559-0A91-4853-A7C3-4DE4D12AF7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0A6D5-6AFB-4553-AAF1-66C2AB8E8B73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E1F26-37BE-41D8-9B21-B96DA960BD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9D2D-DF68-4650-BE55-81036A4D26B2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F0ABB-E44E-4000-84CA-759909106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A879-F1F2-4B8A-8A49-28D910A69F25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C6667-E5E4-4861-83DC-0784F3916A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A1F03-4DDE-413E-8DFC-33F6B2F04A09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AC382-7C91-40CA-94B1-FA97D7FDF1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19516-3A62-4DF7-940C-A34674B796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F2516-AB6F-4E58-9B29-A1DBB356A8FC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4BE90-DFF3-428C-97BA-D28CB1B52205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81485-CD20-4085-A56C-3ECF7332D0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98EE8-17D2-41D2-ADD6-F3B231E79990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7150D-E989-49B0-A72C-A69E549DCE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17271-7875-4751-B1AC-4BE937AD529F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4E50-5306-4F41-B215-BF33F7E82C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F2675-4938-478D-932E-768D07407EEB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AB0E2-2A05-465E-A628-1F2D77F57D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CC7884-8838-4634-ADF2-612A2C60D5EE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DFA8AA-8C1E-4E09-81EF-767275AA37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0332" y="304800"/>
            <a:ext cx="8229600" cy="2057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 Interagency Fire Prevention Campaign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Equipment Caused Fires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339" name="AutoShape 2" descr="data:image/jpeg;base64,/9j/4AAQSkZJRgABAQAAAQABAAD/2wCEAAkGBhQSEBUUExQWFRUVGBcYFxUXGBoXGhQXGBQVFRcVGBgXHCYfGhkkGRQXHy8gIycpLCwsFx4xNTAqNSYrLCkBCQoKDgwOGg8PGikgHyQsLCwpLCkpKSwpKSksLCksLCwpKSwpKSksLCksLCksLCwsLCwsLCwsLCwpKSwpLCkpKf/AABEIALcBEwMBIgACEQEDEQH/xAAbAAABBQEBAAAAAAAAAAAAAAAEAAIDBQYBB//EAD8QAAIBAgQDBgMFBQgDAQEAAAECEQADBBIhMQVBUQYTImFxkTKBoRRCUrHRB3KSwfAjM0NTYoKy4RXC8aJE/8QAGgEAAwEBAQEAAAAAAAAAAAAAAAECAwQFBv/EACsRAAICAQMDAwMEAwAAAAAAAAABAhEDEiExBEFRBRMiMmGBFHHB8RUjkf/aAAwDAQACEQMRAD8AzCYduZip0wg5kmuIRRNu+ANFHqZ/WK2MjiWByWiVsMOUT10/OoBiyPvR6aflUbYsczNAg0oObj0Gv5aVzTkKBGN6CnTcblH9eVABub0rjYgDnQq4Qn4m9qmt4RB5+tMRz7YJ0E04XXOyxRdnDk/CnzAmpTaA+J1XymT7LP1oABGEc7tFPTBLzJNE97bGysx84UfzP5Uy5fJ2AX92fqSTQB1bAGygetI3B1+QqPuxzP8AOiLWCY6hTHU+Ee5pARd50HzNczN1j0gUQbSD4rg9EGb6mBQ7xrEwBOvqBy9aBjSg5mfrXTFQm6KYcRQFBBamOepofvCaQsE0AOe8BTDe6VKuGFSLZA5UhgcE9a6ML1o2K5NAWVrcKBNC4jDa7QAAP+/nV9h8P3jqkxmO/wBf5Vd8X4lbEqDJGnI69PEfyqWWuDzfF4eDpVc7RWp4/jlcaTIEfCP5VmGUztSQ6FbOkmpFvdKYVmlbWDViHuTQxom49DO1JgiNhQ91akc1C71BZHNKmFqVIDaJiWOwqQW7jeVFWsM8TEDqdB7mn92o+K4vossfpp9a2MQcYPqxqe1hlHKpRftjZWb94hR7CT9ak+2P90Kn7qif4mk/WmIks4RiPChjrGnvtTzZA+O4ojkDmPsk/WhHYt8ZJ/eM05VGwEn0pAEi7bGwd/ZR/M/lThij91VX5Zj7tNNGBbmoQdXIX89a6Etru5byQae7fpTATuzfExPqdPau27U/CCfTWkcYo+FB6scx/kPpUd7Hs2hYx0Gg9hpQAV3EfEVX1Mn2Wa4Ltsfif/8AI/marGxQFN75jsKAotTxIj4Aqegk/wATSaFvY3MZZiT5kmhRaY71PZwkb60gGHE66Cn2Cxzfun6Qf5VOuHAqfDjX1Df8GoAAXCnnUyYYDzqbNXU8/ppQAwIKetgnYSOuw9zpUnfRsAPXxfPX9KivXydyT9aYD2tAbsPQa/Xb86iaOVRPeqNrhNFCJS9RNfppUmn2sPmIHKdaT2RUU5NJEnD+MC1nMDMVhWO6GdSOhjSaqcfj85MA6mZrRX+zgZdDlA5nn/OaocfwY2wSlwEAxl5+vvXJj6rFldRZ6OXoM2FNtbfYr3MiDUD3AOVPe01A4piNTXWcBIzUxqF70ttNTBoFAxpNDuae12h3aoZSQ1mod2qRqHuNUsdDaVNmlSA3xE6sZPUmakWBV63ZC4g/u8/mb1pR7Bp+tA3Gu2zCqifuZGP8QJP1rajC0Ms4R21CEDqdB7mpRhlHx3V9Elz7jT61XX8WZ8ZJP+okn61CcZQMuBetD4ULebn/ANV/WuNxR+RCDogC/Ua1Ti+x605bDHnQFBjYjXUzTDjKbbwHWirdgCgYPLHYU+3hCdzRQin5qBDLeGgRy3qUWxSGtPyUxCrutd0rouetFCOBDRGETxr5mPfT+dCNivP21/6p2FxB7xNPvLv+8KdBY4OPWmNejyqNrZmCdqQtijYBd7PKuEE0+uUWAzu6TMAJp+WgeIyBSGh/28TrWm7J8NW+STEciSYEeXOvO7N3M8eder9j8OqqFn/UOmsaE9K8n1XPLF07cdmel0eG5Ofhf0E8W4CMma22jGIMDTqJM1heM2CHMCI5V7GcOrrpuJjlz2PzrIdoeDBiSRlM8uXn51836f10sc17nHk9aGX9RB4pPc8veaHe0G3FXfEMMVMEVTYgZa+whnUkebk6OUCIKBtAoTFCRTr16g7l2tHI51jpkli2pWCIM/F0oNxGnSpb2KjRdo9/OgXuGazjd2a5dOlJcruPc0Mw1qYqaic1Zy0MpUwtXKAo3J4ipnPdLON80kA9APh0OmtQYbiPiKsSemvLpvHKqq1YAJL3FE7geIz+X1qcG0IgO3n8I/r51bnJ8mCguxdviPDqAy9GP/EjUGoeH42zduLbtkhmgANA11kZttI3MVXHHZgQECjaYJPuf1qD7QLIhHTUyYJJnzI/Wl7kV3KWORubnZ+6keDNO2Qh59MpNCbaRt1/KsXa7Rvh7y3UMuCCNdNOvl5VruG9rWxhLsFDwJOUEjlA06/PXempWxONBlqw7AkAkDnGketJVpNeJ3JPrTTiK0oiyYW6eCBQbYn5122xZgNpIp0Kwo3RTWxP9CvVMP2JwSgf2Of/AFOzNPnvHsKde4BgV0axaWevhn60r8BXk8mFwnYfzroQnczV92k4YgvThlLWyoPgzOAZIIB16DnVf9hYKS4ZdPCsanzP4R66+VMAQW4qW20EHoRTMh507u9KAJcWsXHHR2/5GooqTjtzIbz6eHO2voWrnC1e5atkqMzAGNgZEwJ/WlZSi2rGhakt2SatLXZ68VzFQByGZQfY6/lReD4K6MS1o6ag5w3y8IIPLWkpJuhuLSsoMZaKLJBI9KrMUDcWAN9q9H/8F3g8SNpodBp8iJqvxXA7ds+JWE7ZtJ9KHKK5LhjcnsYTCcDkiN5r1ng3BksWxnVnYRBPkAYUA6wZ1rOYHBqtwQjHNoARznQgmtu6f2WgIKjpr577ivmfWOobShHg9THB4o+L5AG7SopIKmdvbzqux/E1v8tZ3PToRUONtr3kEFecnqN/Ou4XDrlbU767anevl8k4QVo9aGHFBKaTsy/HcOTbzAGV+o9Kw2InflXreLXMGRtFIIUgagnm3lOlYHGcKUBoM6fP677V7fp3WvTpZ2vB+pTfgyzrM1X3UIq8fCxsRQF23vNfRwyqXB4mbppQdNFU7VE1T3kqBxWqlZxShTFbuaUwrNOtWCxq8wvBZUfnV3ZhJUZ0r5V2tKeAedKnTItFLhsQqqTIzchJ18v51Bc4o3Ix6D9ZrmP4Z3SqwYMG8o+fodfY0EYpaV3FqfCJ2xRO5J9TNcF01DnpZiaogvOzuEDs7FVbL91vLxE66RyJ5TVn2ftd294cg0KRt1Op3G1UXBca9pjlUnNG2nMGJ/CY1FXuCZ4ljLMSzHzYlj9TVx5FLguRcJq14HwF8VcyICYBJIGg6TJAEnTeqO1cNHqxIVJYSM7ZSVJ5KCRygzHnWjlRmonovDf2ZqNbrfISfrAH51ocF2Vw9qCqliI30G+8KAD868ktm4sZHb+Ik/U66VJjcfcyq4dlKGGGcjVpC8+v5GkHej1biHEcSRFi0uad7k5MuvNYMnSKAe3xBz4hg1METkdyASJHi5aDTyFYa1xt1AIu3m563GQewJJ9xReM7W3rQXNfZAAJJJjM3ijWZIEDXnNNbENan3PS+HpcCjOwJ5kCJ+QolmJUgNB1EjXKSOnXUGvL8D+0S45ypfS434CgDGNTEROmvyqXhXazFC7cTu7brdz3w2c6MAqZDBlVm0QNDt5GJZSRr7WEDNba6TeuWi8QfBDArDD4Tprrz9KZxH7Oqt3i27andVAYnlMRlB/2n1quTiV6/aDhlQFA2RTJAIBiTB2NRYrhDZQyMveKQyy2rkfcjbxCV+dTqL0eQn7HaRFe4GfvIgfD4QqjUCP6NSntLbS4q/ZTlOgcIGC9JyksB8qkdExK23W5AZAQGnwDUkkfeM6ESIiqTH8Pxtkhkt2r1o/4lt2UqN8zIwJIjXw5pqHrK+PBe3+09hHKNbthhoQXK+n3dq5hu1mHcSEO0yGMbld2Uc1PtWE7R9vBavvba0x0UqZGqvbVlMEaaMJHlWD4jxzOqqqhAqqDAALMAZYkebH6UXKx6YnsOP8A2gYFkIS8FfSC0EDUTznaaG4figlo3LN21ftlgGfKMwYkQC6tO7Dfy5V4fcvzyre/srv98mMwh/xbWZfVZUn2cH5VGbH7kWu5tiye214PVuEWGZXZsw3ygyInaJ3jrRA4oLQC3CT5jUCSdOpMDfzG1ee9le0F25hpuOwdG7tgCdVG+m07aDoa2OG4ELgF05wdcq6SY0knroK+B6nXHI9fKPcnih9c38XxsWdxkvZXWCJkHn7fIjWg+M4dUtHzMgjXr7DWKmweFCZgV11gEbCfrTMZiUS2qtoYMJoTpoJmvLcm3ZlC1NKNtJmaxaum8wRHQfPzmsLxe6SegBI/n/Ot/wAX4yCwQgeFRrvqeR84isTxW0XzEa9IB0r2vT5OL+So+k6dTljdqmyguYmNOVCIcxjrR/2MmdKCv2QOVfS4pR7HmdTDJs5cAOLw2Vt5oR7Yoy7ZPSo2tCuuJ5ORc7UP4dZlorRqIqt4VhIGbnyo641dcFseXle4/PSoXvT/AF/9pVoZFH2ivqUULEsQSIGYhQwzkg7HNIFUlvBseVXVjhIXlNGJhfKlQNlNZ4R1qwscOUcqsUwtEJh6qhWCWsNRdqxU62qmRKYjmHw5YgDckAepMUTlliQNCYX0XQabn5dKO7O4NruKtIpIJaSegHiY+wNX3aNreGLhUVQsSEECSBMeUmok6qhrfkzlq23xAaQIJMDTnpry8qrcV2pMsoW3cyE+FhKu2WNVB1AnQlt+RqR+JIVKqmVWJLAaSSdY6TQidmBjLzBbvdx4vhE6noFExA3OlL5L6uClofATa42mIt6YSwrgDMQXA8og7ET6bVBxDF21sol3DlVYG4O7uvBOaJKEnUZSJP5VpE7I5cMtousqrA3cpGYNzaCSOXlpyrCcX4Qbdy7maWttkIA0M/eHlrWbfg0gDLxLBqZCYlGHNbiaenhrT8O4xh+8wKAXgzqQrysnPfv2wrwBIzSf91YbCcGuXZZRpMSdATWr4VwC4cRw2VzBQM2U6wMZfcxtyM1Si6IclZpF45cTIqmB3dszMEAoogxykbVeYRbz3ne2oOxUsoIaQp3O0eVXXDuzCqB3hDZR93aJJBkwfhI3q8sZVEW1EDpoPfn8qlRKcgLh+CuoEzlGXa4CpBjK0lDO5YqxkQfFtNaXD3sxEaADT8hVPawmpJ1kyemwG3oB7UYt8LJmAo1O0Aa6zyrROzJpFJ204LhsnfXMLZu3GJUu7LbZQJgh2BG/I9awF7jvBwSLnDYIkEpeaJBjSCBHmK9JwvFe+ui6Ae6QkoZjvXMguJ+4ATB5kzsNSsRxYnqfWD+dUtxcHk32/gL/AP8ALiE9LrH83o3hPEOE4W73+GXFC4qsAGZGVpUgqQWmK3j4lCfFbtt62rZ/MVW8dGG+zXz9nsZhauEHuEBBFtoIIXeadAmZnspw+7evXrlq2e7a8XAmcrN8SNl0jWfSK9csoVVVjYQfKBy615t+xPHgWroaBLqFAjMdgxI/CCy6nma9MvYglwqr1ljy06bmviuuxx9yc297qj2M+SbUcbWyQNipkkSYHIajSZk86xZxj4m6wURlJOsSR8/vQd63GNxAAZF+MiY5wdJ96wuI4W1pyzeF3Y+Ea+AiPqZrx5wjGT3t/wAnd6dpqV7Pt/QXf4MrWw1tS4XcxqTuZrKd34m057V6hwLDZLOVvvkx5g+lYftVhFt3GVdprTCnFLe7PR9P6pyyyxPfwzOXCouiQIO39fKgOI4NQC/KdqLvqYgwdooLGZrinTQH3r18dprc96UU1vuVWOywsHXmOlBXMISdKOvYUk6jSY9eU0Pi1ZRpXvdLjTifGeo5n7jpBOCt5BLVy9iAeU1VNjG5k1H9pr0VsqPBfydssxcA5ClVZ3xpUWFIsUtVMtuuKa7m0POtDMkFR38elsgM0E7Df/5St3hcRSgaWgxuSARKgATrqKf2n4HdXDhnTIMw5QTImWBMgaflQBFb4tbJABJYmIA61bJg3yhspykhQ0GCxMADr8qrexdtLfjGGe9e8YGaBaAJQhvENxqOe+1G9ouK4tsQiXSiSBAtjZST4SxGblsIHlUOaStlKEm6RvewXAWt3jdcoRlKrlZW8RImcpMQBGuutZ7tnez3H1AzEnU6RJOvtVz2F4c1jBgtARrrsCDqFeBLdDIP0rPcZ4eq3rjviFtZ8hAKP4SqKJZxtqOQb5Un5CMW3SMiiEMvi8BIk7wCY+elGcHxVwXGe3ByaHlIk8p8uXSrvF/szxptzZRGlZP9qpL6kgprrIjnrO1ZrAYe9YYElAHUgjcgAkRqJBkcq0b2IS3NnwjteblzJk1iZB+WumlZjiyAY+5bYZwShyzlzGBCzrA2Hp71acLyWhm0G0xv4jA+pqn7YYZ+9a8PgOUBxMgqo6beJdzWHLNVsgwXLi5gLO+wA8KxMQqiPvbVs/2ZYI3MQruuX7PadYgDx3LtyJG6kKW0PrzFYXsm17EXkLsyWkYszppqgzBQepMDymvSexWJxiWGV4d2dm765JBzOWAGoLRJ2rVydGagaq9hyXJ5ToOnoNtudEJYA+dANxIWLWbEXUAnVyMg/dUSSfqaocf2pu3tMOptW/8AOuDxkf6LZ+H1b2rO0t2XTeyLvjfHbWHEOxLt8NtNbjeg5DzMCvP+0/aJr9u53t5bCLEWUl2aTAzAEd4dZ6DoafjXW0pIJLOYLsZZz1LHU/l0rB8S7WXb1h7Jt2cuxcW4ueHq8+XTWpU7f2NHDSvubDCdn8fcth7OPVlO03Lg6ciD1oLE4PiSED7SjTO1wGY6Blk7cuWtC2O2OIt2Vy2LQQKAkSHbT4hBJzTPKqyymJuIc1lmCmQMwETMkLl1JJnT2qpZIQ5dChhy5PpjZdm5xRNmzfIH/wBRUGI47xAIy3ApBBBBA1BEcj0qltY/KfDbKz0bn56VYYcXCM3eFBE/3jT/AAqZpTzwjyzTH02Wf0xs9C/Y5wksjXmUoQxCxoDOUnTpCr716JxrGd0maSNd4kV51wT9oOH4fhUtMXvXWzM7gkiTMauZMAKOW1R8e/aMt/D2ltk5wM1xiAsNGygE6b18r1MHk1uK+p8/k9OOCeTLFT4VLc1vC+KIXa6W8UQTyjltyqXE3Vu31IUnQS4Ejrp+VYfBXSrAmQdCecmNZq2/8+EUhRlBGp56bRFfPzxTXxW6PVydC1LVDfb/AIi/7Q8YKIht+Z8100HkawWIvEsWbWafjO1FtwozEAb/ACJ0A5UBxDtOhYZAFAGg31jczrXfgwZLtx3OrpIQ6aFOr7sv+Ednnv5Cynuyfij3q+vdkcKurgkbzMaz7V5qnbi6ihUcoByVmAO51E+ZoDiHbC6+7k+XQdBXV/juonK1KkcmfqZzleul4Rr+09rDoQtrUiZOkACedYvHXlmNKrL/ABN3OrH611MExEsSo8/0r6Ho8LwQ0t2eZ1M45NgW8CxqbDcKd9Y06nQD1JpxuKvwgsfPao7+Id/iJjkOQ+Vd2qzz3BIJODtDQ3Vnyk/UClVf3XlSpk0i4soWMAEnoNfoK0fCuxl68Gk90QPDK59Z+8s7RNCHj+UZbFtbQ6xmY+pNRYCyL90967zBhu8ZTMjmCPOtpvTFs44q3RreF9iL9gZxiAXlTC2VRSFM5CZkA8+tHdreE/axbb/EsOrRydJHeJ7aj086ocBwhYlbuIXfTv7kjWNsxqzvXL1tbXcnOykBjdYyVj4i2pJmsIZdbo2lj0blIe12FtvlzZoEDIJG+uug+6K1nA+z9i9GLvqDmtxas3CEkBiwZhP3uU6Rqd9MdY7A2El21cMp8MhQSwMwSZ56QK1fBuHq2Y37/d3MzAr4VzRAz+7R8/OtaRk2y+4NgXbOL1pLduICW2OUzI0VWKgAQZEGdax3ajsVYtXQTduFW+73L4h1mdSUM5TBgsOR1NGY3H3cG4y3O8U81hduRG0+lF9mcS2Ku3r7iVyohUEDM+uoLclWNOrVTaao1xZp423F0D/+bZbdqzYGINq2ottKiyzBVgMrEZhtsBsdDI1rcXwBcyk27iaMVtgs5YAyTLSSdevOtB2kxC2HtC0n9pGfKSIeCP7POJCtGvP51EvbW8PiwN3/AGXrbfnlrNzrZk05cGWwmBs23N10uDMygoQ2chR0A8A/Wl2kbCi3/azhwwByu7NcI3gWgZ/iyjzrU3e3sqR9kxgJ5ZUj+IXNKyS9nGuX7l9lWybjFydL11Z1gMwyW/UKT50taoelt8Gh4ZwbA4C2HLAZwrDvDLNpIyWhuYPIH1qa/wBpL13Sxb7pf828Jc+a2gYH+8/Kq/D4C3bJKgs53uMSzN6u0k/lU7HrWLyeDVY/JCuEGbO7Nduf5lw5iP3eSjyUCpLtyBXc1BY6+LeXPMsYCjfqSfKpScmXaiU+MxAuXWUjRAJGo35gnQ1mON8LWzbPcrmuMxLs0EhSHJAGy7xO5rQ4viIk5ZM/1r0iqzEYVmUk6AAmBz0rqqlSOdu3uVmD4xct5DlA8IAYbxETPoKnu8XcnMxmfMzp+IT5U/gyeCV0JVQdN9NdY12qwbhCP8OjEgBOR8y7HT2rlngU3qaO/H1coR0rgpG4kWOoA9NKnTHAUevBFkq2jzElhlHWYBJ9Qa5f7PFDquh1BGzDqJ5VnLAbw6l3ZQcZx4JVhykEDblECNOdH8BxS3SgYkCRm9J11/rlRq8CU7r+VE2cJcsJc+znuy65WyhfGv4TI2pSxrRpRSySeTWz2A8VweHtZlCXHOhyENHWWiAPzrK43tVhWPiwpbf/ABcvoIVI2gVm+H954F+MkDwRpMbEc6c9gMY+Btc2YhVHkNJ968uPpyvfsdUJQhvbvzb/AIFj8VhLmWMGUy7lb7AtPXwa1Q/ZQBVj3cmAJNE3eHCAbmVf9K6k+ZkmK9DHg07IzlmiUBwsmANelTjgsa3PCOnOrJsSF0tqB57mg7snUma6FCjmlksj75UEW0A/1HU/WhLwLHUzRTLULmtFEwlMGazFROKmuNQ1x6tIxcjhpVEWrtOiNRdLRXD7uW4p89fQ6H86CWpFat3uqOVbOzRYzia28RZtn/EzcpEiIk8qk4jhrudLltyq2iWKAeG5mXLlbp8O+sTNZriF5ruOwsN4QqHbZ37wkHr/AHVbDF3blvuwFBDkqTJEGJWdOZ9a4UnBpnXJrImiXDY8XATmG0nlEawRuDrt5UTxC+5fPlQ27ngDhmzW8skq4Igh4AMeXQVhO1fH7ljE2WR4Qr4gr5lcZ4IIGgIHPz5RWms9olawSFJS6ugYTOkjbadJPlXSpXuc7jTorO0PFnNuR8CQWA1dfiAZo2Qgb+8bUR2W4+SEw9p2S54nLKwYPpmIy7CBzP4TvIFQcPuOtq9mnO7BjGw8CkZd+TbazTOBcPa3cN6zh1VTFtySUyZyCzjNyAXUaiGI00hWOu4bie0oN3u7lxS+dYKmRcMgAacxoSDqNa0T8RKxMakDY8/ntWRxeNw191YZGVbzlCp/ywmU+hlj5kzrQ3bbiebDDu2OYOGlTsFDGT/W9Y5FckjbG6TZurmJMfd5awf1od213nz/AOqB4XxEXLCtIJKqT7CjbWGZuUDqf0rKKZo2hpepbOHZvIdT/KnXns2BmuMJ1idzAk5Vqh4/2kvdznt5MPbYlRcuEhmI5KFViD6TEHUVtHG3uZPIWXGeOWcIIJz3Y0UbjzP4R9axV3jb3rwYgkkxoNAN48hFVmEwzOxLeLclgZB5zm59Zq4gWxpEkaDoDzq4xbByS+7JLGGyySZJ10Fdv2cw1Zh6GPeh/tBpC7WxiSWLARQqkwogSeQqaaGDmnq9IoPt4vQBvGACFDFoWeYAIqdFgMbZBWIYsqA67wCSZ811qr76kL1Ki1Ki0JQglTlgDwsSxY84IQD3ioGvUsJhnurCWyTP95JAjp0o2zgrFrW+5dv8tP5mp0Gqy0CWLTXDlRSx8h+fSp3wSp/eNr+Fdfc/pXcXx4kZLSC2nQb/ADNVpPM0aEHuthtziEDLbUKPqaCbXekxqN7tGkNZ01E70x7tDvdp0S5j7l2hblykWJpnd06J1EbNTe7ojuq7koolsG7qu0QUpU6Jser04PUSLUgNWZHLSMjl0aGzq6yAQCqsgB5kQze9W97tcz2CbikNZe2xCbmc8b6FTG9U94EqQpg9aHu8Nvm1JaZIKwfFlUXJaI0GoO/KsppM1hxd/g11ni2Hx+XNaBFtQym4o0Yk5lA2MqkwPwmju6W8zm065lJUA6qpBiSFIJ0BEfpXmtm2otuGc22FxCDqBmCXIPzneg7pYMSjaj7y7/xCorsh33PUruBuBAoAzAAFgT4guXSCYkxE0UnFrTYUKDlK6tnEag5zIPkIBPSvPsH2idCWbvnbuyqkuQdwRLQTlmTAg+Yqw7a8eRzZtrduN3dlVumQCX3Ksy6PHtJNCi13BtG5bDWbfjHdpPPwrI9dNKhvdocFlKXL1kggggEOYOh0WeteXYhEKSznUfDMtpPLYDTehLrC2cqZfMjUnnvSoo9L7KdqsLbwaW7lxRctAqfC0kKxCkaayuU1Uce/aluuGWP9bRPqF2Hzn5VilwpeSSBAEidT5UUMDZRZLAnkBr6afrVJEtOrLfgdu5ft3L7uxuXLgtBiZMBc7DXYFjaGnWpf2guWxPcKxNvB20tT1cqGuPHUsdf3RTOz3aCxZt21dxFu53h0OpL2mK6Tp/ZAT5mqrF4o4i9dvA6NeuOZ3hyco9orVcUZvmyXhHE3W2bcwAT6weU9JmjEeq3BLq/71WCCgYQpp81EtPUe9AEgNdmrLCdnrjDNcItL1fc+i1OMZYs/3S94/wCN9vkOVOg1A+D4LdcZoyr+J/CPlO9FgYayf85h8k9udAYriNy7q7E+XKolSmK2H4njd24IzZV/Cug9NKDApVwvUspD5ppeonu1C1yiirJmu1A96mFq4LdFBY0tNcyVKErsUUJsiyUstSRSNOibGEU004mmGgRylXP65UqBDVNPBpqinUCFSvXzkygtvsCRpHr50vWomOsCkMExKA2gDHxkwd/hAknp0167VVthOgirtrBJrn2WpaKsprj3CoUsSBsKiQMuxPudKvThKb9ikwBJ8qmirKy/xFmjwqI6CPfWhRcMkwNfKtNb7NXm2tP81I5TuY60ZY7D3jEhV9WB+izRpYWZW7iWDtInUjp5VDedmjQwP66V6Fb/AGekmWuDXkqz/wAitWNj9n1kblm+YUewUn61SxvkPdqOm9jya7ZY8jRGBe4AVVTr5R9TXsuH7I4Zf8NT65m/5Ej6Va4fA20+FFX91Qv/ABAq1BmbmjyfhnBrpUZbbseeVWI/KrjD9lsQ3+Hl/eZV+hM/SvRGw/Rj6N4h9dfrXBfI0K/NdR7bj61egnWZDC9gnb+9dVHRcxPvAFaTA9nbVkQgg/iIBb3M1ZW7itsQafT0kubKx+zVpzNzO/7zGPZMoqtxvYkb2mjyOo99x9a0uau95RSBTaPPcXwa7a+JDA5jUfTb50Jbts3wgt6An8q9LYg71U4/s7auNnAKXP8AMtsUb3Xf5g1Li+xpGUW/lsUWD7PAgG6WUnZBlDeQObn5RUWK4HbP93dg/hcb/wC4c/lXMX2QZGL5EvyZJJa1cnrmtkKx8yBVZg713DZgDbszJy3LLAsY+6wJVj0kioSrk7pJSj/rin+z3/NixfB7yCWttl/EASvvQYStFw7tkwQC8MQ7a/BaZA3QeEmf4gPKro4WxftK5wzqzeRRxvq0n9aqvBxttdjDZKUVoMd2XyglbiAcldoPpMAGqS7YZdxHny+RGhoFd8ERFI0iaYWpAImmk1wtUbXKBHTUbPTWuU00AO7ylTKVAHVeuh52rtKgQ4VPZslpjlqT9KVKmlYMbdtlTB3/AKNQPcjl8yf0pUqTVMLHYK5nddis6/pBrV4XjbJERA6AD3CxNKlWbbT2NYq1uX3D+JWbgYsIYmScvOAPkdOVWP2URIOh2rlKuiLtHNNaXSI2WK4GpUqogeDTg1cpUAPz1zPSpUANaDuNeo0PuNa6rMOebybQ+4H5ilSoAeuIBMbHof8Aqus9KlQA0vTTcpUqAOd/XEwa3swbLEa5hIPlEGfnXaVTLZFJtPYpP/Bi2xOHdrLa6KSUJ/cPhP0rP8WPEEBJxDOo3Ktkj1Aj6TSpVlkitNnpdF1E3lUZU/3VmbHHbguSSXPViSR6Ema2fD+JBrUkSQJIaSNqVKuLJOSSpn1/QYMeWWVzitjMX+KhzItqvoT+W1NNylSrri7PmPUMUINaVRE16mk9aVKrPLOZq5NKlQAppUqVAH//2Q=="/>
          <p:cNvSpPr>
            <a:spLocks noChangeAspect="1" noChangeArrowheads="1"/>
          </p:cNvSpPr>
          <p:nvPr/>
        </p:nvSpPr>
        <p:spPr bwMode="auto">
          <a:xfrm>
            <a:off x="14831" y="-87153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297" y="2438400"/>
            <a:ext cx="82264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52091" y="-228600"/>
            <a:ext cx="8229600" cy="1219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dirty="0" smtClean="0">
                <a:solidFill>
                  <a:srgbClr val="FF0000"/>
                </a:solidFill>
              </a:rPr>
              <a:t>Highway Sign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52500"/>
            <a:ext cx="6424613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imagesCACDGNJ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81000"/>
            <a:ext cx="61896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imagesCANQR4W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657600"/>
            <a:ext cx="6172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5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82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4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Website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743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new prevention website that contains One Less </a:t>
            </a:r>
            <a:r>
              <a:rPr lang="en-US" dirty="0" smtClean="0"/>
              <a:t>Spark-One </a:t>
            </a:r>
            <a:r>
              <a:rPr lang="en-US" dirty="0"/>
              <a:t>Less Wildfire information along with other very informative features, is active and ready for use!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Here is the web address:  http://</a:t>
            </a:r>
            <a:r>
              <a:rPr lang="en-US" dirty="0" smtClean="0"/>
              <a:t>www.preventwildfireca.org/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7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smtClean="0">
                <a:solidFill>
                  <a:srgbClr val="FF0000"/>
                </a:solidFill>
              </a:rPr>
              <a:t>Contacts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USFS Region 5 Prevention Coordinator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Ron Hodgson </a:t>
            </a:r>
            <a:r>
              <a:rPr lang="en-US" dirty="0" smtClean="0"/>
              <a:t>707-562-8877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USFS Project Operations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Joe Aragon 928-713-0229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USFS R5 Prevention Chair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Beth Brady 530-543-2880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USFS R5 Prevention Co-Chair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Jim Miguel 530-945-8671</a:t>
            </a:r>
            <a:endParaRPr lang="en-US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Northern California Branch Director</a:t>
            </a:r>
          </a:p>
          <a:p>
            <a:pPr marL="0" indent="0">
              <a:buNone/>
            </a:pPr>
            <a:r>
              <a:rPr lang="en-US" dirty="0" smtClean="0"/>
              <a:t>Mark </a:t>
            </a:r>
            <a:r>
              <a:rPr lang="en-US" dirty="0" err="1" smtClean="0"/>
              <a:t>Thibideau</a:t>
            </a:r>
            <a:r>
              <a:rPr lang="en-US" dirty="0" smtClean="0"/>
              <a:t> 530-925-1642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dirty="0" smtClean="0"/>
              <a:t>Sacramento Central Branch Director</a:t>
            </a:r>
          </a:p>
          <a:p>
            <a:pPr marL="0" indent="0">
              <a:buNone/>
            </a:pPr>
            <a:r>
              <a:rPr lang="en-US" dirty="0" smtClean="0"/>
              <a:t>Devin Magee 530-310-3597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 smtClean="0"/>
              <a:t>South Central Branch Director</a:t>
            </a:r>
          </a:p>
          <a:p>
            <a:pPr marL="0" indent="0">
              <a:buNone/>
            </a:pPr>
            <a:r>
              <a:rPr lang="en-US" dirty="0" smtClean="0"/>
              <a:t>Abby Bolt 530-391-6807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 smtClean="0"/>
              <a:t>Southern Branch Director</a:t>
            </a:r>
          </a:p>
          <a:p>
            <a:pPr marL="0" indent="0">
              <a:buNone/>
            </a:pPr>
            <a:r>
              <a:rPr lang="en-US" dirty="0" smtClean="0"/>
              <a:t>Eddie Childs 661-400-9697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Contacts Continued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3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819400"/>
            <a:ext cx="6629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057400"/>
          </a:xfrm>
        </p:spPr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/>
              <a:t>One Less Spark-One Less Wildfire </a:t>
            </a:r>
            <a:r>
              <a:rPr lang="en-US" dirty="0"/>
              <a:t>f</a:t>
            </a:r>
            <a:r>
              <a:rPr lang="en-US" dirty="0" smtClean="0"/>
              <a:t>ire </a:t>
            </a:r>
            <a:r>
              <a:rPr lang="en-US" dirty="0"/>
              <a:t>p</a:t>
            </a:r>
            <a:r>
              <a:rPr lang="en-US" dirty="0" smtClean="0"/>
              <a:t>revention campaign is </a:t>
            </a:r>
            <a:r>
              <a:rPr lang="en-US" dirty="0"/>
              <a:t>to create a proactive cooperative approach to prevent or </a:t>
            </a:r>
            <a:r>
              <a:rPr lang="en-US" dirty="0" smtClean="0"/>
              <a:t>reduce the </a:t>
            </a:r>
            <a:r>
              <a:rPr lang="en-US" dirty="0"/>
              <a:t>catastrophic losses associated with </a:t>
            </a:r>
            <a:r>
              <a:rPr lang="en-US" dirty="0" smtClean="0"/>
              <a:t>vehicle and equipment </a:t>
            </a:r>
            <a:r>
              <a:rPr lang="en-US" dirty="0"/>
              <a:t>caused </a:t>
            </a:r>
            <a:r>
              <a:rPr lang="en-US" dirty="0" smtClean="0"/>
              <a:t>wildfires along the </a:t>
            </a:r>
            <a:r>
              <a:rPr lang="en-US" dirty="0"/>
              <a:t>California</a:t>
            </a:r>
            <a:r>
              <a:rPr lang="en-US" dirty="0" smtClean="0"/>
              <a:t> highways.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dirty="0" smtClean="0">
                <a:solidFill>
                  <a:srgbClr val="FF0000"/>
                </a:solidFill>
              </a:rPr>
              <a:t>The Vision 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smtClean="0">
                <a:solidFill>
                  <a:srgbClr val="FF0000"/>
                </a:solidFill>
              </a:rPr>
              <a:t>Past Equipment Fires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dirty="0" err="1" smtClean="0"/>
              <a:t>Fawndale</a:t>
            </a:r>
            <a:r>
              <a:rPr lang="en-US" sz="3200" dirty="0" smtClean="0"/>
              <a:t> Fire 2001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3200" dirty="0" smtClean="0"/>
              <a:t>70 acres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3200" dirty="0" smtClean="0"/>
              <a:t>$548,500 (</a:t>
            </a:r>
            <a:r>
              <a:rPr lang="en-US" sz="3200" i="1" dirty="0" smtClean="0"/>
              <a:t>estimated cost)</a:t>
            </a:r>
            <a:endParaRPr lang="en-US" sz="32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dirty="0" smtClean="0"/>
              <a:t>Parks Fire 2006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3200" dirty="0" smtClean="0"/>
              <a:t>139 acres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3200" dirty="0" smtClean="0"/>
              <a:t>$1,089,200 (</a:t>
            </a:r>
            <a:r>
              <a:rPr lang="en-US" sz="3200" i="1" dirty="0" smtClean="0"/>
              <a:t>estimated cost</a:t>
            </a:r>
            <a:r>
              <a:rPr lang="en-US" sz="3200" dirty="0" smtClean="0"/>
              <a:t>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dirty="0" smtClean="0"/>
              <a:t>Pigeon Fire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dirty="0" smtClean="0"/>
              <a:t>	September 2, 2006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3200" dirty="0" smtClean="0"/>
              <a:t>35,101 acres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3200" dirty="0" smtClean="0"/>
              <a:t>$32,100,000 (estimated cost)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dirty="0" smtClean="0"/>
              <a:t>Delta Fire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dirty="0" smtClean="0"/>
              <a:t>	August 17, 2007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3200" dirty="0" smtClean="0"/>
              <a:t>8.5 acres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3200" dirty="0" smtClean="0"/>
              <a:t>$66,600 (estimated cost)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200" dirty="0" smtClean="0"/>
              <a:t>Gulch Fire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dirty="0" smtClean="0"/>
              <a:t>	September 17,2008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3200" dirty="0" smtClean="0"/>
              <a:t>2,847 acres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3200" dirty="0" smtClean="0"/>
              <a:t>$3,900,000 (estimated cost)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exposure to firefighters and provide for public safety</a:t>
            </a:r>
          </a:p>
          <a:p>
            <a:r>
              <a:rPr lang="en-US" dirty="0" smtClean="0"/>
              <a:t>Increase motorists awareness of safe driving operations</a:t>
            </a:r>
          </a:p>
          <a:p>
            <a:r>
              <a:rPr lang="en-US" dirty="0" smtClean="0"/>
              <a:t>Protect public and private lands from damaging fires</a:t>
            </a:r>
          </a:p>
          <a:p>
            <a:r>
              <a:rPr lang="en-US" dirty="0" smtClean="0"/>
              <a:t>Protect habitat for wildlife species</a:t>
            </a:r>
          </a:p>
          <a:p>
            <a:r>
              <a:rPr lang="en-US" dirty="0" smtClean="0"/>
              <a:t>Protect headwaters for recreation, safe drinking water, and agricultural production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Campaign Objectives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/>
          <a:lstStyle/>
          <a:p>
            <a:r>
              <a:rPr lang="en-US" smtClean="0"/>
              <a:t>Target areas identified in high risk.</a:t>
            </a:r>
          </a:p>
          <a:p>
            <a:r>
              <a:rPr lang="en-US" smtClean="0"/>
              <a:t>Install fire danger signs to increase situational awareness along highways.</a:t>
            </a:r>
          </a:p>
          <a:p>
            <a:r>
              <a:rPr lang="en-US" smtClean="0"/>
              <a:t>Information brochures/posters to be posted at kiosks regarding vehicle safety during potential emergency situations. </a:t>
            </a:r>
          </a:p>
          <a:p>
            <a:r>
              <a:rPr lang="en-US" smtClean="0"/>
              <a:t>Electronic billboard messaging to increase educational messages and situational awareness of the dangers associated with equipment fires in the area.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219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smtClean="0">
                <a:solidFill>
                  <a:srgbClr val="FF0000"/>
                </a:solidFill>
              </a:rPr>
              <a:t>Action Plan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8194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Increased awareness of safe vehicle operations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sz="8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 Decreased number of fire occurrences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sz="8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Reduction in suppression cost of </a:t>
            </a:r>
            <a:r>
              <a:rPr lang="en-US" dirty="0" err="1" smtClean="0"/>
              <a:t>wildland</a:t>
            </a:r>
            <a:r>
              <a:rPr lang="en-US" dirty="0" smtClean="0"/>
              <a:t> fires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8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Reduction of property loss from human-caused fires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smtClean="0">
                <a:solidFill>
                  <a:srgbClr val="FF0000"/>
                </a:solidFill>
              </a:rPr>
              <a:t>Measurable Indicators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026" name="Picture 2" descr="F:\Toolkit\CampaignGraphics\CampaignLogos\01oneless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38601"/>
            <a:ext cx="7696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Caltrans Rest Area Kiosk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2048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47800"/>
            <a:ext cx="74485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smtClean="0">
                <a:solidFill>
                  <a:srgbClr val="FF0000"/>
                </a:solidFill>
              </a:rPr>
              <a:t>Rack Cards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340" y="1069975"/>
            <a:ext cx="2582460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944" y="990600"/>
            <a:ext cx="2449056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219075"/>
            <a:ext cx="4219575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5060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2552</TotalTime>
  <Words>532</Words>
  <Application>Microsoft Office PowerPoint</Application>
  <PresentationFormat>On-screen Show (4:3)</PresentationFormat>
  <Paragraphs>105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Paper</vt:lpstr>
      <vt:lpstr>The Interagency Fire Prevention Campaign  Equipment Caused Fires</vt:lpstr>
      <vt:lpstr>The Vision </vt:lpstr>
      <vt:lpstr>Past Equipment Fires</vt:lpstr>
      <vt:lpstr>Campaign Objectives</vt:lpstr>
      <vt:lpstr>Action Plan</vt:lpstr>
      <vt:lpstr>Measurable Indicators</vt:lpstr>
      <vt:lpstr>Caltrans Rest Area Kiosk</vt:lpstr>
      <vt:lpstr>Rack Cards</vt:lpstr>
      <vt:lpstr>PowerPoint Presentation</vt:lpstr>
      <vt:lpstr>Highway Sign</vt:lpstr>
      <vt:lpstr>PowerPoint Presentation</vt:lpstr>
      <vt:lpstr>PowerPoint Presentation</vt:lpstr>
      <vt:lpstr>PowerPoint Presentation</vt:lpstr>
      <vt:lpstr>Website</vt:lpstr>
      <vt:lpstr>Contacts</vt:lpstr>
      <vt:lpstr>Contacts Continued</vt:lpstr>
    </vt:vector>
  </TitlesOfParts>
  <Company>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Shasta-Trinity National Forest</dc:title>
  <dc:creator>Mark Thibideau</dc:creator>
  <cp:lastModifiedBy>bwallace</cp:lastModifiedBy>
  <cp:revision>249</cp:revision>
  <dcterms:created xsi:type="dcterms:W3CDTF">2011-02-17T16:33:46Z</dcterms:created>
  <dcterms:modified xsi:type="dcterms:W3CDTF">2013-10-30T18:32:26Z</dcterms:modified>
</cp:coreProperties>
</file>